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11" r:id="rId2"/>
    <p:sldId id="779" r:id="rId3"/>
    <p:sldId id="765" r:id="rId4"/>
    <p:sldId id="766" r:id="rId5"/>
    <p:sldId id="774" r:id="rId6"/>
    <p:sldId id="778" r:id="rId7"/>
    <p:sldId id="767" r:id="rId8"/>
    <p:sldId id="768" r:id="rId9"/>
    <p:sldId id="769" r:id="rId10"/>
    <p:sldId id="776" r:id="rId11"/>
    <p:sldId id="770" r:id="rId12"/>
    <p:sldId id="771" r:id="rId13"/>
    <p:sldId id="773" r:id="rId14"/>
    <p:sldId id="772" r:id="rId15"/>
    <p:sldId id="777" r:id="rId16"/>
    <p:sldId id="775" r:id="rId17"/>
  </p:sldIdLst>
  <p:sldSz cx="9144000" cy="6858000" type="screen4x3"/>
  <p:notesSz cx="67310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3300"/>
    <a:srgbClr val="212183"/>
    <a:srgbClr val="FF0066"/>
    <a:srgbClr val="FFCCFF"/>
    <a:srgbClr val="00CC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76" autoAdjust="0"/>
  </p:normalViewPr>
  <p:slideViewPr>
    <p:cSldViewPr>
      <p:cViewPr>
        <p:scale>
          <a:sx n="79" d="100"/>
          <a:sy n="79" d="100"/>
        </p:scale>
        <p:origin x="-930" y="-65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66" y="-90"/>
      </p:cViewPr>
      <p:guideLst>
        <p:guide orient="horz" pos="3108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57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D608006E-8018-42CC-B36E-88B00C8E8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3712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noProof="0" smtClean="0"/>
              <a:t>Click to edit Master text styles</a:t>
            </a:r>
          </a:p>
          <a:p>
            <a:pPr lvl="1"/>
            <a:r>
              <a:rPr lang="pt-PT" altLang="pt-PT" noProof="0" smtClean="0"/>
              <a:t>Second level</a:t>
            </a:r>
          </a:p>
          <a:p>
            <a:pPr lvl="2"/>
            <a:r>
              <a:rPr lang="pt-PT" altLang="pt-PT" noProof="0" smtClean="0"/>
              <a:t>Third level</a:t>
            </a:r>
          </a:p>
          <a:p>
            <a:pPr lvl="3"/>
            <a:r>
              <a:rPr lang="pt-PT" altLang="pt-PT" noProof="0" smtClean="0"/>
              <a:t>Fourth level</a:t>
            </a:r>
          </a:p>
          <a:p>
            <a:pPr lvl="4"/>
            <a:r>
              <a:rPr lang="pt-PT" altLang="pt-PT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57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1" rIns="91560" bIns="45781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9B042240-AED8-4C3E-AD19-F842DA56E7F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CBA63-CE36-4DF8-9526-769DC9A0054D}" type="slidenum">
              <a:rPr lang="pt-PT" altLang="pt-PT" smtClean="0"/>
              <a:pPr>
                <a:defRPr/>
              </a:pPr>
              <a:t>1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EA754-29E7-4DFB-8BA3-FFF69BAD7395}" type="slidenum">
              <a:rPr lang="pt-PT" altLang="pt-PT" smtClean="0"/>
              <a:pPr>
                <a:defRPr/>
              </a:pPr>
              <a:t>3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35990F-6538-497A-BA00-26F22916F1F5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A1369-B0E8-4394-912A-65BA5308A6F6}" type="slidenum">
              <a:rPr lang="pt-PT" altLang="pt-PT" smtClean="0"/>
              <a:pPr>
                <a:defRPr/>
              </a:pPr>
              <a:t>14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65088F-A53C-4CFD-B961-10222802F2B3}" type="slidenum">
              <a:rPr lang="pt-PT" altLang="pt-PT" smtClean="0"/>
              <a:pPr>
                <a:defRPr/>
              </a:pPr>
              <a:t>15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758B0A-BC77-4313-9746-3D6A9199A360}" type="slidenum">
              <a:rPr lang="pt-PT" altLang="pt-PT" smtClean="0"/>
              <a:pPr>
                <a:defRPr/>
              </a:pPr>
              <a:t>16</a:t>
            </a:fld>
            <a:endParaRPr lang="pt-PT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r-BA" noProof="0" smtClean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icture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214563"/>
            <a:ext cx="8229600" cy="26257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sl-SI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UTJECAJ KRIZE NA HRVATSKO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sl-SI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TRŽIŠTE ŽIVOTNIH OSIGURANJA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sl-SI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sl-SI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Neven Tišma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571625" y="5214938"/>
            <a:ext cx="6215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800" b="1" i="1">
                <a:solidFill>
                  <a:srgbClr val="FF6600"/>
                </a:solidFill>
                <a:latin typeface="Arial" charset="0"/>
              </a:rPr>
              <a:t>Dani hrvatskog osiguranja 2010</a:t>
            </a:r>
          </a:p>
          <a:p>
            <a:r>
              <a:rPr lang="hr-HR" sz="1800" b="1" i="1">
                <a:solidFill>
                  <a:srgbClr val="FF6600"/>
                </a:solidFill>
                <a:latin typeface="Arial" charset="0"/>
              </a:rPr>
              <a:t>Zadar 15 i 16. studeni 2010. godine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70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A s druge strane...</a:t>
            </a:r>
            <a:endParaRPr lang="hr-HR" sz="340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 bwMode="auto">
          <a:xfrm>
            <a:off x="428625" y="18573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800" smtClean="0"/>
              <a:t>Bankoosiguranje gotovo netaknuto krizom</a:t>
            </a:r>
          </a:p>
          <a:p>
            <a:r>
              <a:rPr lang="hr-HR" sz="2800" smtClean="0"/>
              <a:t>Novi bankoosiguratelji uspješno startali na tržištu</a:t>
            </a:r>
          </a:p>
          <a:p>
            <a:r>
              <a:rPr lang="hr-HR" sz="2800" smtClean="0"/>
              <a:t>Neki osiguratelji počeli jače koristiti segment bankoosiguranja</a:t>
            </a:r>
          </a:p>
          <a:p>
            <a:r>
              <a:rPr lang="hr-HR" sz="2800" smtClean="0"/>
              <a:t>Iznimka jedino zbog odluke PBZ-a i ZABA-e da krajem 2008 i 2009 privremeno smanje kreditnu aktivnost prema stanovništvu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Bankoosiguranje kroz krizu</a:t>
            </a:r>
            <a:endParaRPr lang="hr-HR" sz="3400" smtClean="0"/>
          </a:p>
        </p:txBody>
      </p:sp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7500938" y="1500188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i="1"/>
              <a:t>u tisućama kn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5875"/>
            <a:ext cx="837247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 bwMode="auto">
          <a:xfrm>
            <a:off x="457200" y="428625"/>
            <a:ext cx="8229600" cy="98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Utjecaj krize na osiguratelje</a:t>
            </a:r>
            <a:endParaRPr lang="hr-HR" sz="340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57313"/>
            <a:ext cx="8229600" cy="4768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800" smtClean="0"/>
              <a:t>Povećani storno</a:t>
            </a:r>
          </a:p>
          <a:p>
            <a:pPr lvl="1"/>
            <a:r>
              <a:rPr lang="hr-HR" sz="2400" smtClean="0"/>
              <a:t>Kako starog portfelja tako i novih polica</a:t>
            </a:r>
          </a:p>
          <a:p>
            <a:r>
              <a:rPr lang="hr-HR" sz="2800" smtClean="0"/>
              <a:t>Niže prosječne premije</a:t>
            </a:r>
          </a:p>
          <a:p>
            <a:r>
              <a:rPr lang="hr-HR" sz="2800" smtClean="0"/>
              <a:t>Promjena u business modelima prodaje</a:t>
            </a:r>
          </a:p>
          <a:p>
            <a:r>
              <a:rPr lang="hr-HR" sz="2800" smtClean="0"/>
              <a:t>Sve žešća konkurencija sa provizijskim stopama</a:t>
            </a:r>
          </a:p>
          <a:p>
            <a:r>
              <a:rPr lang="hr-HR" sz="2800" smtClean="0"/>
              <a:t>To sve skupa znači niži ‘’Embedded Value’’ odn. nižu vrijednost novog posla</a:t>
            </a:r>
          </a:p>
          <a:p>
            <a:r>
              <a:rPr lang="hr-HR" sz="2800" smtClean="0"/>
              <a:t>Slab investicijski rezultat u 2008. godini</a:t>
            </a:r>
          </a:p>
          <a:p>
            <a:pPr lvl="1"/>
            <a:r>
              <a:rPr lang="hr-HR" sz="2400" smtClean="0"/>
              <a:t>Konzervativniji pristup kroz 2009 i 2010 godinu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xfrm>
            <a:off x="285750" y="500063"/>
            <a:ext cx="84010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000" b="1" smtClean="0">
                <a:solidFill>
                  <a:srgbClr val="FF6600"/>
                </a:solidFill>
              </a:rPr>
              <a:t>Rast naplaćene premije po društvima u prvih 9 mjeseci 2010 godine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428750"/>
            <a:ext cx="80867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Proizvodi životnog osiguranja u krizi</a:t>
            </a:r>
            <a:endParaRPr lang="hr-HR" sz="3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  <a:defRPr/>
            </a:pPr>
            <a:r>
              <a:rPr lang="hr-HR" dirty="0" smtClean="0"/>
              <a:t>Iako postoje novi proizvodi još je otvoren prostor prilagodbi krizi kroz nove proizvode</a:t>
            </a:r>
          </a:p>
          <a:p>
            <a:pPr>
              <a:spcBef>
                <a:spcPts val="800"/>
              </a:spcBef>
              <a:defRPr/>
            </a:pPr>
            <a:r>
              <a:rPr lang="hr-HR" dirty="0" smtClean="0"/>
              <a:t>I dalje dominira klasično životno osiguranje</a:t>
            </a:r>
          </a:p>
          <a:p>
            <a:pPr>
              <a:spcBef>
                <a:spcPts val="800"/>
              </a:spcBef>
              <a:defRPr/>
            </a:pPr>
            <a:r>
              <a:rPr lang="hr-HR" dirty="0" smtClean="0"/>
              <a:t>Unit linked i dalje svega 7% od ukupne naplaćene premije</a:t>
            </a:r>
          </a:p>
          <a:p>
            <a:pPr>
              <a:spcBef>
                <a:spcPts val="800"/>
              </a:spcBef>
              <a:defRPr/>
            </a:pPr>
            <a:r>
              <a:rPr lang="hr-HR" dirty="0" smtClean="0"/>
              <a:t>Međutim, dominacija bankokanala uvjetuje određene promjene – ponovo dominiraju jednokratne police</a:t>
            </a:r>
          </a:p>
          <a:p>
            <a:pPr lvl="1">
              <a:spcBef>
                <a:spcPts val="800"/>
              </a:spcBef>
              <a:defRPr/>
            </a:pPr>
            <a:r>
              <a:rPr lang="hr-HR" dirty="0" smtClean="0"/>
              <a:t>Riziko police</a:t>
            </a:r>
          </a:p>
          <a:p>
            <a:pPr lvl="1">
              <a:spcBef>
                <a:spcPts val="800"/>
              </a:spcBef>
              <a:defRPr/>
            </a:pPr>
            <a:r>
              <a:rPr lang="hr-HR" dirty="0" smtClean="0"/>
              <a:t>Unit linked ‘’tranše’’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Utjecaj krize kroz pogled u budućnost</a:t>
            </a:r>
            <a:endParaRPr lang="hr-HR" sz="3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720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hr-HR" dirty="0" smtClean="0"/>
              <a:t>Kriza neće završiti 1.1.20xy godine</a:t>
            </a:r>
          </a:p>
          <a:p>
            <a:pPr lvl="1">
              <a:defRPr/>
            </a:pPr>
            <a:r>
              <a:rPr lang="hr-HR" dirty="0" smtClean="0"/>
              <a:t>Neke okolnosti su se promijenile za stalno</a:t>
            </a:r>
          </a:p>
          <a:p>
            <a:pPr lvl="1">
              <a:defRPr/>
            </a:pPr>
            <a:r>
              <a:rPr lang="hr-HR" dirty="0" smtClean="0"/>
              <a:t>Moramo se prilagoditi</a:t>
            </a:r>
          </a:p>
          <a:p>
            <a:pPr>
              <a:defRPr/>
            </a:pPr>
            <a:r>
              <a:rPr lang="hr-HR" dirty="0" smtClean="0"/>
              <a:t>No, utjecaj krize će možda dugoročno imati pozitivan učinak na mentalitet potrošača</a:t>
            </a:r>
          </a:p>
          <a:p>
            <a:pPr>
              <a:defRPr/>
            </a:pPr>
            <a:r>
              <a:rPr lang="hr-HR" dirty="0" smtClean="0"/>
              <a:t>Problem mirovina će dodatno eskalirati</a:t>
            </a:r>
          </a:p>
          <a:p>
            <a:pPr lvl="1">
              <a:defRPr/>
            </a:pPr>
            <a:r>
              <a:rPr lang="hr-HR" dirty="0" smtClean="0"/>
              <a:t>Životno osiguranje, kao koncept dugoročne disciplinirane štednje je antibiotik za tu bolest</a:t>
            </a:r>
          </a:p>
          <a:p>
            <a:pPr>
              <a:defRPr/>
            </a:pPr>
            <a:r>
              <a:rPr lang="hr-HR" dirty="0" smtClean="0"/>
              <a:t>Ulazak u EU može donijeti samo dobro</a:t>
            </a:r>
          </a:p>
          <a:p>
            <a:pPr lvl="1">
              <a:defRPr/>
            </a:pPr>
            <a:r>
              <a:rPr lang="hr-HR" dirty="0" smtClean="0"/>
              <a:t>Nove prodajne mreže</a:t>
            </a:r>
          </a:p>
          <a:p>
            <a:pPr>
              <a:defRPr/>
            </a:pPr>
            <a:r>
              <a:rPr lang="hr-HR" dirty="0" smtClean="0"/>
              <a:t>Rast premije na tržištu neće biti spektakularan</a:t>
            </a:r>
          </a:p>
          <a:p>
            <a:pPr lvl="1">
              <a:defRPr/>
            </a:pPr>
            <a:r>
              <a:rPr lang="hr-HR" dirty="0" smtClean="0"/>
              <a:t>Zbog većeg utjecaja jednokratnih polica na strukturu portfelja</a:t>
            </a:r>
          </a:p>
          <a:p>
            <a:pPr lvl="1">
              <a:buFontTx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57188" y="2643188"/>
            <a:ext cx="8229600" cy="20716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sl-SI" sz="3600" b="1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Zahvaljujem na pažnji</a:t>
            </a:r>
          </a:p>
          <a:p>
            <a:pPr algn="ctr" eaLnBrk="0" hangingPunct="0">
              <a:defRPr/>
            </a:pPr>
            <a:endParaRPr lang="sl-SI" sz="3600" b="1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sl-SI" sz="3600" b="1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en-US" sz="3600" b="1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3686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14313"/>
            <a:ext cx="1800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85813"/>
            <a:ext cx="8229600" cy="1071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3200" b="1" smtClean="0">
                <a:solidFill>
                  <a:srgbClr val="FF6600"/>
                </a:solidFill>
              </a:rPr>
              <a:t>Kako gledati utjecaje recesije na tržište životnih osiguranja?</a:t>
            </a:r>
            <a:endParaRPr lang="hr-HR" sz="320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2571750"/>
            <a:ext cx="7943850" cy="3883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hr-HR" b="1" smtClean="0"/>
              <a:t>Kroz sadašnje prihode tj. premiju i rezultate tj. profit</a:t>
            </a:r>
          </a:p>
          <a:p>
            <a:pPr marL="514350" indent="-514350">
              <a:buFontTx/>
              <a:buAutoNum type="arabicPeriod"/>
            </a:pPr>
            <a:endParaRPr lang="hr-HR" b="1" smtClean="0"/>
          </a:p>
          <a:p>
            <a:pPr marL="514350" indent="-514350">
              <a:buFontTx/>
              <a:buAutoNum type="arabicPeriod"/>
            </a:pPr>
            <a:r>
              <a:rPr lang="hr-HR" b="1" smtClean="0"/>
              <a:t>Kroz stvaranje nove vrijednosti</a:t>
            </a:r>
          </a:p>
          <a:p>
            <a:pPr marL="514350" indent="-514350">
              <a:buFontTx/>
              <a:buAutoNum type="arabicPeriod"/>
            </a:pPr>
            <a:endParaRPr lang="hr-HR" b="1" smtClean="0"/>
          </a:p>
          <a:p>
            <a:pPr marL="514350" indent="-514350">
              <a:buFontTx/>
              <a:buAutoNum type="arabicPeriod"/>
            </a:pPr>
            <a:r>
              <a:rPr lang="hr-HR" b="1" smtClean="0"/>
              <a:t>Kroz budućnost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642938"/>
            <a:ext cx="8247063" cy="738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3400" b="1" smtClean="0">
                <a:solidFill>
                  <a:srgbClr val="FF6600"/>
                </a:solidFill>
              </a:rPr>
              <a:t>Premija života na tržištu u mil. kn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214438"/>
            <a:ext cx="80200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71500"/>
            <a:ext cx="8247063" cy="738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3400" b="1" smtClean="0">
                <a:solidFill>
                  <a:srgbClr val="FF6600"/>
                </a:solidFill>
              </a:rPr>
              <a:t>Rast premije života na tržištu u mil. kn</a:t>
            </a:r>
            <a:endParaRPr lang="hr-HR" sz="340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14438"/>
            <a:ext cx="85153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85813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3200" b="1" smtClean="0">
                <a:solidFill>
                  <a:srgbClr val="FF6600"/>
                </a:solidFill>
              </a:rPr>
              <a:t>Broj novosklopljenih polica po godinama</a:t>
            </a:r>
            <a:endParaRPr lang="hr-HR" sz="320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428625" y="19288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mtClean="0"/>
              <a:t>Tog egzaktnog podatka nažalost nema . . .</a:t>
            </a:r>
          </a:p>
          <a:p>
            <a:r>
              <a:rPr lang="hr-HR" smtClean="0"/>
              <a:t>Ostaje samo procjena:</a:t>
            </a:r>
          </a:p>
          <a:p>
            <a:pPr lvl="1"/>
            <a:r>
              <a:rPr lang="hr-HR" sz="2600" b="1" i="1" smtClean="0"/>
              <a:t>U dobrim godinama između 100.000 i 120.000 novih polica godišnje</a:t>
            </a:r>
          </a:p>
          <a:p>
            <a:pPr lvl="1"/>
            <a:r>
              <a:rPr lang="hr-HR" sz="2600" b="1" i="1" smtClean="0"/>
              <a:t>U 2009 i 2010 između 70.000 i 80.000 godišnje</a:t>
            </a:r>
          </a:p>
          <a:p>
            <a:r>
              <a:rPr lang="hr-HR" smtClean="0"/>
              <a:t>No pitanje je kojih i kakvih polica?</a:t>
            </a:r>
          </a:p>
          <a:p>
            <a:pPr lvl="1"/>
            <a:r>
              <a:rPr lang="hr-HR" i="1" smtClean="0"/>
              <a:t>Višekratne, jednokratne, riziko itd.</a:t>
            </a:r>
          </a:p>
          <a:p>
            <a:pPr lvl="1"/>
            <a:r>
              <a:rPr lang="hr-HR" i="1" smtClean="0"/>
              <a:t>Prosječne premije, stornirane police itd.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858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3200" b="1" smtClean="0">
                <a:solidFill>
                  <a:srgbClr val="FF6600"/>
                </a:solidFill>
              </a:rPr>
              <a:t>Novim policama stvara se nova vrijednost – ‘’vrijednost novog posla’’</a:t>
            </a:r>
            <a:endParaRPr lang="hr-HR" sz="320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428625" y="19288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200" smtClean="0"/>
              <a:t>Kada se napravi </a:t>
            </a:r>
            <a:r>
              <a:rPr lang="hr-HR" sz="2200" b="1" smtClean="0"/>
              <a:t>jednokratna polica</a:t>
            </a:r>
            <a:r>
              <a:rPr lang="hr-HR" sz="2200" smtClean="0"/>
              <a:t> donosi 100 puta više premije i nema storna</a:t>
            </a:r>
          </a:p>
          <a:p>
            <a:r>
              <a:rPr lang="hr-HR" sz="2200" smtClean="0"/>
              <a:t>Ali često dugoročna </a:t>
            </a:r>
            <a:r>
              <a:rPr lang="hr-HR" sz="2200" b="1" smtClean="0"/>
              <a:t>višekratna polica </a:t>
            </a:r>
            <a:r>
              <a:rPr lang="hr-HR" sz="2200" smtClean="0"/>
              <a:t>stvori veću </a:t>
            </a:r>
            <a:r>
              <a:rPr lang="hr-HR" sz="2200" i="1" smtClean="0"/>
              <a:t>vrijednost novog posla</a:t>
            </a:r>
          </a:p>
          <a:p>
            <a:r>
              <a:rPr lang="hr-HR" sz="2200" smtClean="0"/>
              <a:t>Da li smo u krizi ili ne, ne ovisi isključivo o premiji već o broju polica i njihovoj kvaliteti (prosječna godišnja premija, storno, trajanje osiguranja)</a:t>
            </a:r>
          </a:p>
          <a:p>
            <a:r>
              <a:rPr lang="hr-HR" sz="2200" smtClean="0"/>
              <a:t>S obzirom da su premije niže, a storno veći zaključak je da hrvatsko osigurateljno tržište u krizi stvara značajno manju vrijednost, možda i do 50% nego prije krize</a:t>
            </a:r>
          </a:p>
          <a:p>
            <a:r>
              <a:rPr lang="hr-HR" sz="2200" smtClean="0"/>
              <a:t>Zbog povećanog storna postojećeg portfelja dodatno se smanjuje već prije stvorena vrijednost.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Utjecaji krize</a:t>
            </a:r>
            <a:endParaRPr lang="hr-HR" sz="3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 smtClean="0"/>
              <a:t>Na prvi pogled stagnacija u naplaćenoj premiji</a:t>
            </a:r>
          </a:p>
          <a:p>
            <a:pPr>
              <a:defRPr/>
            </a:pPr>
            <a:r>
              <a:rPr lang="hr-HR" dirty="0" smtClean="0"/>
              <a:t>Međutim, znatan pad u broju novosklopljenih polica, cca 35%</a:t>
            </a:r>
          </a:p>
          <a:p>
            <a:pPr lvl="1">
              <a:defRPr/>
            </a:pPr>
            <a:r>
              <a:rPr lang="hr-HR" dirty="0" smtClean="0"/>
              <a:t>Pad zarade prodavača     pad morala prodavača  dodatno smanjenje produkcije</a:t>
            </a:r>
          </a:p>
          <a:p>
            <a:pPr>
              <a:defRPr/>
            </a:pPr>
            <a:r>
              <a:rPr lang="hr-HR" dirty="0" smtClean="0"/>
              <a:t>Tome treba dodati i pad kvalitete polica</a:t>
            </a:r>
          </a:p>
          <a:p>
            <a:pPr>
              <a:defRPr/>
            </a:pPr>
            <a:r>
              <a:rPr lang="hr-HR" dirty="0" smtClean="0"/>
              <a:t>Utjecaj krize na :</a:t>
            </a:r>
          </a:p>
          <a:p>
            <a:pPr lvl="1">
              <a:defRPr/>
            </a:pPr>
            <a:r>
              <a:rPr lang="hr-HR" dirty="0" smtClean="0"/>
              <a:t>Klijente (dodatni razlog</a:t>
            </a:r>
            <a:r>
              <a:rPr lang="hr-HR" i="1" dirty="0" smtClean="0"/>
              <a:t> zašto da ne sklope policu)</a:t>
            </a:r>
            <a:endParaRPr lang="hr-HR" dirty="0" smtClean="0"/>
          </a:p>
          <a:p>
            <a:pPr lvl="1">
              <a:defRPr/>
            </a:pPr>
            <a:r>
              <a:rPr lang="hr-HR" dirty="0" smtClean="0"/>
              <a:t>Prodavače i prodajne mreže</a:t>
            </a:r>
          </a:p>
          <a:p>
            <a:pPr lvl="1">
              <a:defRPr/>
            </a:pPr>
            <a:r>
              <a:rPr lang="hr-HR" dirty="0" smtClean="0"/>
              <a:t>Osiguratelje</a:t>
            </a:r>
          </a:p>
          <a:p>
            <a:pPr lvl="1">
              <a:defRPr/>
            </a:pPr>
            <a:endParaRPr lang="hr-HR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643438" y="3214688"/>
            <a:ext cx="360362" cy="0"/>
          </a:xfrm>
          <a:prstGeom prst="straightConnector1">
            <a:avLst/>
          </a:prstGeom>
          <a:ln w="254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>
            <a:off x="8429625" y="3214688"/>
            <a:ext cx="360363" cy="0"/>
          </a:xfrm>
          <a:prstGeom prst="straightConnector1">
            <a:avLst/>
          </a:prstGeom>
          <a:ln w="254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70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Utjecaj na prodajne mreže</a:t>
            </a:r>
            <a:endParaRPr lang="hr-HR" sz="340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 bwMode="auto">
          <a:xfrm>
            <a:off x="428625" y="18573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000" smtClean="0"/>
              <a:t>‘’Oni koji imaju izbor okreću se od života’’</a:t>
            </a:r>
          </a:p>
          <a:p>
            <a:pPr>
              <a:buFontTx/>
              <a:buNone/>
            </a:pPr>
            <a:endParaRPr lang="hr-HR" sz="1400" smtClean="0"/>
          </a:p>
          <a:p>
            <a:pPr lvl="1"/>
            <a:r>
              <a:rPr lang="hr-HR" sz="2600" smtClean="0"/>
              <a:t>Suradnici u agencijama okreću se svojim originalnim poslovima</a:t>
            </a:r>
          </a:p>
          <a:p>
            <a:pPr lvl="1"/>
            <a:r>
              <a:rPr lang="hr-HR" sz="2600" smtClean="0"/>
              <a:t>Zastupnici u osiguravajućim kućama okreću se neživotu</a:t>
            </a:r>
          </a:p>
          <a:p>
            <a:pPr lvl="1"/>
            <a:r>
              <a:rPr lang="hr-HR" sz="2600" smtClean="0"/>
              <a:t>Puno novih opravdanja kod klijenata obeshrabruju lošije i neiskusne prodavače</a:t>
            </a:r>
          </a:p>
          <a:p>
            <a:pPr lvl="1">
              <a:buFontTx/>
              <a:buNone/>
            </a:pPr>
            <a:endParaRPr lang="hr-HR" sz="1400" smtClean="0"/>
          </a:p>
          <a:p>
            <a:r>
              <a:rPr lang="hr-HR" sz="3000" smtClean="0"/>
              <a:t>Oni koji nemaju izbora rade i dalje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400" b="1" smtClean="0">
                <a:solidFill>
                  <a:srgbClr val="FF6600"/>
                </a:solidFill>
              </a:rPr>
              <a:t>Utjecaj na agencije</a:t>
            </a:r>
            <a:endParaRPr lang="hr-HR" sz="3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5725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r-HR" sz="3000" dirty="0" smtClean="0"/>
              <a:t>Velike agencije, specijalizirane za životna osiguranja trpe najveći udar krize</a:t>
            </a:r>
          </a:p>
          <a:p>
            <a:pPr>
              <a:defRPr/>
            </a:pPr>
            <a:r>
              <a:rPr lang="hr-HR" sz="3000" dirty="0" smtClean="0"/>
              <a:t>Neke tvrtke nestaju s tržišta, dok druge znatno smanjuju svoju produkciju</a:t>
            </a:r>
          </a:p>
          <a:p>
            <a:pPr>
              <a:defRPr/>
            </a:pPr>
            <a:r>
              <a:rPr lang="hr-HR" sz="3000" dirty="0" smtClean="0"/>
              <a:t>Nekad glavni i daleko najveći kanal prodaje sveo se na manje od 1.000 polica mjesečne produkcije</a:t>
            </a:r>
          </a:p>
          <a:p>
            <a:pPr>
              <a:defRPr/>
            </a:pPr>
            <a:r>
              <a:rPr lang="hr-HR" sz="3000" dirty="0" smtClean="0"/>
              <a:t>Otežano </a:t>
            </a:r>
            <a:r>
              <a:rPr lang="hr-HR" sz="3000" b="1" dirty="0" smtClean="0"/>
              <a:t>financiranje </a:t>
            </a:r>
            <a:r>
              <a:rPr lang="hr-HR" sz="3000" dirty="0" smtClean="0"/>
              <a:t>(zbog krize)</a:t>
            </a:r>
            <a:endParaRPr lang="hr-HR" sz="3000" b="1" dirty="0" smtClean="0"/>
          </a:p>
          <a:p>
            <a:pPr>
              <a:defRPr/>
            </a:pPr>
            <a:r>
              <a:rPr lang="hr-HR" sz="3000" dirty="0" smtClean="0"/>
              <a:t>Otežano </a:t>
            </a:r>
            <a:r>
              <a:rPr lang="hr-HR" sz="3000" b="1" dirty="0" smtClean="0"/>
              <a:t>regrutiranje</a:t>
            </a:r>
            <a:r>
              <a:rPr lang="hr-HR" sz="3000" dirty="0" smtClean="0"/>
              <a:t> (zbog Zakona o osiguranju)</a:t>
            </a:r>
          </a:p>
          <a:p>
            <a:pPr lvl="1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9347</TotalTime>
  <Words>588</Words>
  <Application>Microsoft PowerPoint</Application>
  <PresentationFormat>On-screen Show (4:3)</PresentationFormat>
  <Paragraphs>94</Paragraphs>
  <Slides>16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</vt:lpstr>
      <vt:lpstr>Arial</vt:lpstr>
      <vt:lpstr>Arial Narrow</vt:lpstr>
      <vt:lpstr>Blank Presentation</vt:lpstr>
      <vt:lpstr>Slide 1</vt:lpstr>
      <vt:lpstr>Kako gledati utjecaje recesije na tržište životnih osiguranja?</vt:lpstr>
      <vt:lpstr>Premija života na tržištu u mil. kn</vt:lpstr>
      <vt:lpstr>Rast premije života na tržištu u mil. kn</vt:lpstr>
      <vt:lpstr>Broj novosklopljenih polica po godinama</vt:lpstr>
      <vt:lpstr>Novim policama stvara se nova vrijednost – ‘’vrijednost novog posla’’</vt:lpstr>
      <vt:lpstr>Utjecaji krize</vt:lpstr>
      <vt:lpstr>Utjecaj na prodajne mreže</vt:lpstr>
      <vt:lpstr>Utjecaj na agencije</vt:lpstr>
      <vt:lpstr>A s druge strane...</vt:lpstr>
      <vt:lpstr>Bankoosiguranje kroz krizu</vt:lpstr>
      <vt:lpstr>Utjecaj krize na osiguratelje</vt:lpstr>
      <vt:lpstr>Rast naplaćene premije po društvima u prvih 9 mjeseci 2010 godine</vt:lpstr>
      <vt:lpstr>Proizvodi životnog osiguranja u krizi</vt:lpstr>
      <vt:lpstr>Utjecaj krize kroz pogled u budućnost</vt:lpstr>
      <vt:lpstr>Slide 16</vt:lpstr>
    </vt:vector>
  </TitlesOfParts>
  <Company>Arih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Ana KK</dc:creator>
  <cp:lastModifiedBy> </cp:lastModifiedBy>
  <cp:revision>741</cp:revision>
  <cp:lastPrinted>2003-03-18T22:22:27Z</cp:lastPrinted>
  <dcterms:created xsi:type="dcterms:W3CDTF">2002-04-25T05:35:57Z</dcterms:created>
  <dcterms:modified xsi:type="dcterms:W3CDTF">2010-11-09T11:00:33Z</dcterms:modified>
</cp:coreProperties>
</file>